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81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 Semi Bold"/>
      <p:regular r:id="rId13"/>
    </p:embeddedFont>
    <p:embeddedFont>
      <p:font typeface="Inter Medium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2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8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7AB8-CB3A-0D8F-EF0C-AFE94082B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D4547-79B2-9DEA-7866-A2F1414B8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D2ACF-96E9-FF1A-2B21-0081307D2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EAC76-C6D0-491F-B331-75D079493C70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F5C5-6FF5-2DCE-A732-3A5FC2C9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8FE4B-5407-1E21-31FA-22509BD97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9C6BF-4580-43C5-8C8D-CB4C19312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38027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E39F-E7CF-C1A8-D483-AF80271B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C3C89-CC44-1B82-987A-3081C0F23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2DDBF-700A-95E4-2439-578EAA94E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EAC76-C6D0-491F-B331-75D079493C70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526EF-A538-1127-0475-BF4EC7DF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F2055-FBF8-3B1B-91E9-713FEC27D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9C6BF-4580-43C5-8C8D-CB4C19312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8954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84B082-ADF3-064C-DD87-5DA3C8D25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EF216-7DC3-CE43-CA6F-36FBFF3BF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64F59-EB07-7E32-88B7-31E7BF541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EAC76-C6D0-491F-B331-75D079493C70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C5A73-483C-9211-E9A1-ADD6D9672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10CF3-4481-42B5-70AF-36CE7AD61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9C6BF-4580-43C5-8C8D-CB4C19312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60025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975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96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840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3104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6795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43986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0810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797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8192-52F1-B9FE-9204-83138046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F9540-49B3-3047-3C49-EC6BE0947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3391C-B946-9D06-481C-2229A1899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EAC76-C6D0-491F-B331-75D079493C70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03916-D78F-E90F-1B80-699697AB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5D08E-5FD3-4099-55DA-C08B6959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9C6BF-4580-43C5-8C8D-CB4C19312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38540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12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702F1-C3CF-EE10-0A90-D3A73AE1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88CA2-F7A0-F955-C181-1090924A6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E3F4B-3774-A66D-3E89-AC05F5F1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EAC76-C6D0-491F-B331-75D079493C70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2FE6E-0B7A-76CC-08BA-9BB966CF8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9FCB1-2880-582C-F9D8-2EAA4EEF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9C6BF-4580-43C5-8C8D-CB4C19312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8977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FE444-2A13-4C62-8C8D-1189BC06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297F7-5CE1-F703-7D60-AE76D04275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EA402-B7FD-DFE9-B4DC-C124B657B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103AF-07AC-82A9-F331-DC8784C79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EAC76-C6D0-491F-B331-75D079493C70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014A1-3B7B-1DF1-C9BA-26BCB939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D1D7E-1899-EDB3-9BE3-C3682FE1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9C6BF-4580-43C5-8C8D-CB4C19312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0406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FB57-6FC2-2A6D-5393-D8D54874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B97F5-B3F6-5802-B9DF-8C251D800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31068-404B-4489-70BE-A94833A92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C7ECB1-F2CB-0866-AA4E-A8BA4C272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177967-2F56-94F0-F17C-EA6B8EF16D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330D72-0918-CDB0-F979-F6DFEC07B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EAC76-C6D0-491F-B331-75D079493C70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F1221-410B-4015-6FBB-8C91CEE6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7DB836-4E88-0C3D-5C7A-6E994463F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9C6BF-4580-43C5-8C8D-CB4C19312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66750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6A26-AFAA-D3FE-28A7-ABFC6801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28836-87E3-6CBB-004E-E3517329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EAC76-C6D0-491F-B331-75D079493C70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6E722-B38B-54E9-4512-EF9AA5C6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8803C-EFF6-9E6E-F813-7E848E20D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9C6BF-4580-43C5-8C8D-CB4C19312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86944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20F52-2CA0-321B-2ADC-8AE37961E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EAC76-C6D0-491F-B331-75D079493C70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922CC-8E4A-086F-5D10-E6FC00B65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46D1C-B2BC-BE2F-9238-A20AC28EC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9C6BF-4580-43C5-8C8D-CB4C19312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18929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D0C0-B3FE-F30F-6A7F-530BC937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5904D-EE0D-B91A-625A-73C2F0747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8E859-01DC-44B6-E724-0C61EAE31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08861-793D-478A-55F7-FD2D11DE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EAC76-C6D0-491F-B331-75D079493C70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6A648-0F68-0050-27AD-B33AA7BE3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2899D-BCBE-4D80-5F16-E97B3E179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9C6BF-4580-43C5-8C8D-CB4C19312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7167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6AE1A-3F9E-210D-7DBE-9BB75D14B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6F62D3-8E85-07F9-10D1-F5C4A00F8B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E9871-292E-5390-07EC-00941DE0B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E18B6-0BDE-1174-E408-FDC3AB0E1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EAC76-C6D0-491F-B331-75D079493C70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EA065-9BB8-A1C9-9D17-DED9D41A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4C926-D5C3-F171-D600-7CE6E71F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9C6BF-4580-43C5-8C8D-CB4C19312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26302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1DE617-64E2-BAC6-63BA-BA5B5868D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0CCFD-C568-F188-D1CA-C69A005DD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ACD9C-4894-09FE-E615-026295102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EAC76-C6D0-491F-B331-75D079493C70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B8771-430B-4230-4D9D-85B97388CC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182A-9BCE-1ADF-5C44-0EFA17739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9C6BF-4580-43C5-8C8D-CB4C19312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20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  <p:sldLayoutId id="2147483897" r:id="rId16"/>
    <p:sldLayoutId id="2147483898" r:id="rId17"/>
    <p:sldLayoutId id="2147483899" r:id="rId18"/>
    <p:sldLayoutId id="2147483900" r:id="rId19"/>
    <p:sldLayoutId id="2147483901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Titan: A Story of Innovation and Market Domination</a:t>
            </a:r>
            <a:endParaRPr lang="en-US" sz="4400" b="1" dirty="0"/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Titan, India's leading watch brand, has a compelling history, born out of a bold decision to disrupt a market dominated by a government-owned entity. This presentation explores the rise of Titan and its enduring success.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62801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40" y="5868407"/>
            <a:ext cx="307514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Pandurang Rayfalwar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0383B4-E929-39C4-96EB-F98E13546761}"/>
              </a:ext>
            </a:extLst>
          </p:cNvPr>
          <p:cNvSpPr txBox="1"/>
          <p:nvPr/>
        </p:nvSpPr>
        <p:spPr>
          <a:xfrm>
            <a:off x="2615879" y="2827948"/>
            <a:ext cx="8437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Thank You…</a:t>
            </a:r>
            <a:endParaRPr lang="en-IN" sz="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53176-9E29-7B3B-2AE6-2A7E364048B6}"/>
              </a:ext>
            </a:extLst>
          </p:cNvPr>
          <p:cNvSpPr txBox="1"/>
          <p:nvPr/>
        </p:nvSpPr>
        <p:spPr>
          <a:xfrm>
            <a:off x="4595150" y="5104434"/>
            <a:ext cx="486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Pandurang Rayfalwar</a:t>
            </a:r>
          </a:p>
          <a:p>
            <a:r>
              <a:rPr lang="en-US" dirty="0"/>
              <a:t>pandurangrayfalwar@gmail.com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413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95585" y="9643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Birth of Titan</a:t>
            </a:r>
            <a:endParaRPr lang="en-US" sz="4400" b="1" dirty="0"/>
          </a:p>
        </p:txBody>
      </p:sp>
      <p:sp>
        <p:nvSpPr>
          <p:cNvPr id="3" name="Text 1"/>
          <p:cNvSpPr/>
          <p:nvPr/>
        </p:nvSpPr>
        <p:spPr>
          <a:xfrm>
            <a:off x="793790" y="2860431"/>
            <a:ext cx="3414795" cy="1254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3200" b="1" dirty="0">
              <a:solidFill>
                <a:srgbClr val="030303"/>
              </a:solidFill>
              <a:latin typeface="DM Sans Semi Bold" pitchFamily="34" charset="0"/>
              <a:ea typeface="DM Sans Semi Bold" pitchFamily="34" charset="-122"/>
              <a:cs typeface="DM Sans Semi Bold" pitchFamily="34" charset="-120"/>
            </a:endParaRPr>
          </a:p>
          <a:p>
            <a:pPr marL="0" indent="0" algn="ct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HMT's Dominance</a:t>
            </a:r>
            <a:endParaRPr lang="en-US" sz="3200" b="1" dirty="0"/>
          </a:p>
        </p:txBody>
      </p:sp>
      <p:sp>
        <p:nvSpPr>
          <p:cNvPr id="4" name="Text 2"/>
          <p:cNvSpPr/>
          <p:nvPr/>
        </p:nvSpPr>
        <p:spPr>
          <a:xfrm>
            <a:off x="778551" y="4205918"/>
            <a:ext cx="6252329" cy="2062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/>
              <a:t>HMT (Hindustan Machine Tools Limited) was a government-owned company established in 1961 by Jawaharlal Nehru in collaboration with Citizen Watch Co. of Japan. At its peak, HMT dominated the Indian watch market, capturing nearly 90% of the market share.</a:t>
            </a:r>
          </a:p>
        </p:txBody>
      </p:sp>
      <p:sp>
        <p:nvSpPr>
          <p:cNvPr id="5" name="Text 3"/>
          <p:cNvSpPr/>
          <p:nvPr/>
        </p:nvSpPr>
        <p:spPr>
          <a:xfrm>
            <a:off x="7447121" y="2883877"/>
            <a:ext cx="4322848" cy="746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3200" b="1" dirty="0">
              <a:solidFill>
                <a:srgbClr val="030303"/>
              </a:solidFill>
              <a:latin typeface="DM Sans Semi Bold" pitchFamily="34" charset="0"/>
              <a:ea typeface="DM Sans Semi Bold" pitchFamily="34" charset="-122"/>
              <a:cs typeface="DM Sans Semi Bold" pitchFamily="34" charset="-120"/>
            </a:endParaRPr>
          </a:p>
          <a:p>
            <a:pPr marL="0" indent="0" algn="ctr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Mr.Xerer</a:t>
            </a:r>
            <a:r>
              <a:rPr lang="en-US" sz="32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Desai's Vision</a:t>
            </a:r>
            <a:endParaRPr lang="en-US" sz="3200" b="1" dirty="0"/>
          </a:p>
        </p:txBody>
      </p:sp>
      <p:sp>
        <p:nvSpPr>
          <p:cNvPr id="6" name="Text 4"/>
          <p:cNvSpPr/>
          <p:nvPr/>
        </p:nvSpPr>
        <p:spPr>
          <a:xfrm>
            <a:off x="7599521" y="4205918"/>
            <a:ext cx="6244709" cy="1429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/>
              <a:t>Recognizing a gap in the market, Mr. </a:t>
            </a:r>
            <a:r>
              <a:rPr lang="en-US" sz="2000" dirty="0" err="1"/>
              <a:t>Xerer</a:t>
            </a:r>
            <a:r>
              <a:rPr lang="en-US" sz="2000" dirty="0"/>
              <a:t> Desai, formerly with Taj Hotels Mumbai (TATA Group), envisioned a private player catering to evolving consumer preferences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20133" y="1924243"/>
            <a:ext cx="8138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Entering a Challenging Market</a:t>
            </a:r>
            <a:endParaRPr lang="en-US" sz="4400" b="1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HMT's Monopoly</a:t>
            </a:r>
            <a:endParaRPr lang="en-US" sz="3200" b="1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Despite the high demand, HMT's supply couldn't meet the market's needs, leaving space for a new entrant.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Titan's Genesis</a:t>
            </a:r>
            <a:endParaRPr lang="en-US" sz="3200" b="1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 1987, Titan was established as a joint venture between the Tata Group and TIDCO, a Tamil Nadu corporation.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558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Differentiation and Innovation</a:t>
            </a:r>
            <a:endParaRPr lang="en-US" sz="4400" b="1" dirty="0"/>
          </a:p>
        </p:txBody>
      </p:sp>
      <p:sp>
        <p:nvSpPr>
          <p:cNvPr id="4" name="Shape 1"/>
          <p:cNvSpPr/>
          <p:nvPr/>
        </p:nvSpPr>
        <p:spPr>
          <a:xfrm>
            <a:off x="911020" y="39218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142047" y="3995106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968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Quartz Revolution</a:t>
            </a:r>
            <a:endParaRPr lang="en-US" sz="2800" b="1" dirty="0"/>
          </a:p>
        </p:txBody>
      </p:sp>
      <p:sp>
        <p:nvSpPr>
          <p:cNvPr id="7" name="Text 4"/>
          <p:cNvSpPr/>
          <p:nvPr/>
        </p:nvSpPr>
        <p:spPr>
          <a:xfrm>
            <a:off x="1644253" y="4640580"/>
            <a:ext cx="2927747" cy="1982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Titan introduced quartz watches, a departure from the mechanical watches HMT mainly produced.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4802697" y="39218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994790" y="3995106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968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Focus on Youth</a:t>
            </a:r>
            <a:endParaRPr lang="en-US" sz="2800" b="1" dirty="0"/>
          </a:p>
        </p:txBody>
      </p:sp>
      <p:sp>
        <p:nvSpPr>
          <p:cNvPr id="11" name="Text 8"/>
          <p:cNvSpPr/>
          <p:nvPr/>
        </p:nvSpPr>
        <p:spPr>
          <a:xfrm>
            <a:off x="5422583" y="4638429"/>
            <a:ext cx="320378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Titan targeted a younger demographic with stylish watches, appealing to their desire for fashion statements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993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Strategic Positioning and Growth</a:t>
            </a:r>
            <a:endParaRPr lang="en-US" sz="4400" b="1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Location Advantage</a:t>
            </a:r>
            <a:endParaRPr lang="en-US" sz="3200" b="1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Titan set up its first factory in Hosur, strategically near HMT, to reduce labor costs and tap into an existing pool of skilled workers.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Direct Retailing</a:t>
            </a:r>
            <a:endParaRPr lang="en-US" sz="3200" b="1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Titan bypassed distributors, directly selling to retailers, reducing commissions and providing competitive pricing.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51673"/>
            <a:ext cx="66920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Building a Brand Identity</a:t>
            </a:r>
            <a:endParaRPr lang="en-US" sz="4400" b="1" dirty="0"/>
          </a:p>
        </p:txBody>
      </p:sp>
      <p:sp>
        <p:nvSpPr>
          <p:cNvPr id="4" name="Shape 1"/>
          <p:cNvSpPr/>
          <p:nvPr/>
        </p:nvSpPr>
        <p:spPr>
          <a:xfrm>
            <a:off x="5979240" y="3255764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91314" y="3255764"/>
            <a:ext cx="344393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Elevating Customer Experience</a:t>
            </a:r>
            <a:endParaRPr lang="en-US" sz="2800" b="1" dirty="0"/>
          </a:p>
        </p:txBody>
      </p:sp>
      <p:sp>
        <p:nvSpPr>
          <p:cNvPr id="6" name="Text 3"/>
          <p:cNvSpPr/>
          <p:nvPr/>
        </p:nvSpPr>
        <p:spPr>
          <a:xfrm>
            <a:off x="6591314" y="4166886"/>
            <a:ext cx="35918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Titan created modern stores with better parking, lighting, and AC, offering a more welcoming and comfortable shopping experience.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10345490" y="324418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934407" y="3255764"/>
            <a:ext cx="30278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Value-added Services</a:t>
            </a:r>
            <a:endParaRPr lang="en-US" sz="2800" b="1" dirty="0"/>
          </a:p>
        </p:txBody>
      </p:sp>
      <p:sp>
        <p:nvSpPr>
          <p:cNvPr id="9" name="Text 6"/>
          <p:cNvSpPr/>
          <p:nvPr/>
        </p:nvSpPr>
        <p:spPr>
          <a:xfrm>
            <a:off x="10795516" y="4114800"/>
            <a:ext cx="35918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They introduced features like attractive packaging, gift options, and a 30-day return policy, adding value for customers.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770" y="391090"/>
            <a:ext cx="5407104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Expanding the Portfolio</a:t>
            </a:r>
            <a:endParaRPr lang="en-US" sz="440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0" y="1421606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770" y="1991682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Sonata</a:t>
            </a:r>
            <a:endParaRPr lang="en-US" sz="2000" b="1" dirty="0"/>
          </a:p>
        </p:txBody>
      </p:sp>
      <p:sp>
        <p:nvSpPr>
          <p:cNvPr id="6" name="Text 2"/>
          <p:cNvSpPr/>
          <p:nvPr/>
        </p:nvSpPr>
        <p:spPr>
          <a:xfrm>
            <a:off x="6160770" y="2525197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 1997, Titan launched Sonata  </a:t>
            </a:r>
            <a:r>
              <a:rPr lang="en-US" dirty="0"/>
              <a:t>which sold 5 lakh watches within 6 months 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a budget-friendly watch brand that resonated with a wider audience.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70" y="3602598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0770" y="4137949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Raga</a:t>
            </a:r>
            <a:endParaRPr lang="en-US" sz="2000" b="1" dirty="0"/>
          </a:p>
        </p:txBody>
      </p:sp>
      <p:sp>
        <p:nvSpPr>
          <p:cNvPr id="9" name="Text 4"/>
          <p:cNvSpPr/>
          <p:nvPr/>
        </p:nvSpPr>
        <p:spPr>
          <a:xfrm>
            <a:off x="6160770" y="4693448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Targeting women, Titan introduced Raga, a range of watches designed with elegance and feminine appeal.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770" y="5540514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0770" y="6180040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Titan Edge</a:t>
            </a:r>
            <a:endParaRPr lang="en-US" sz="2000" b="1" dirty="0"/>
          </a:p>
        </p:txBody>
      </p:sp>
      <p:sp>
        <p:nvSpPr>
          <p:cNvPr id="12" name="Text 6"/>
          <p:cNvSpPr/>
          <p:nvPr/>
        </p:nvSpPr>
        <p:spPr>
          <a:xfrm>
            <a:off x="6160770" y="6677665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launch of Titan Edge, a slim and stylish watch, further cemented Titan's innovation and design expertise.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4926"/>
            <a:ext cx="111496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Beyond Watches: A Multi-brand Portfolio</a:t>
            </a:r>
            <a:endParaRPr lang="en-US" sz="44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427333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024" y="3691652"/>
            <a:ext cx="9870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654147"/>
            <a:ext cx="6943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Titan</a:t>
            </a:r>
            <a:endParaRPr lang="en-US" sz="2200" b="1" dirty="0"/>
          </a:p>
        </p:txBody>
      </p:sp>
      <p:sp>
        <p:nvSpPr>
          <p:cNvPr id="6" name="Shape 3"/>
          <p:cNvSpPr/>
          <p:nvPr/>
        </p:nvSpPr>
        <p:spPr>
          <a:xfrm>
            <a:off x="5187077" y="4248388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291965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2520" y="4469130"/>
            <a:ext cx="163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518779"/>
            <a:ext cx="14114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Titan Eye+</a:t>
            </a:r>
            <a:endParaRPr lang="en-US" sz="2200" b="1" dirty="0"/>
          </a:p>
        </p:txBody>
      </p:sp>
      <p:sp>
        <p:nvSpPr>
          <p:cNvPr id="10" name="Shape 6"/>
          <p:cNvSpPr/>
          <p:nvPr/>
        </p:nvSpPr>
        <p:spPr>
          <a:xfrm>
            <a:off x="6263164" y="5113020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156597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9425" y="5333762"/>
            <a:ext cx="16978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09272" y="5383411"/>
            <a:ext cx="7439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Skinn</a:t>
            </a:r>
            <a:endParaRPr lang="en-US" sz="22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746" y="0"/>
            <a:ext cx="537065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Titan's Legacy: A Success Story</a:t>
            </a:r>
            <a:endParaRPr lang="en-US" sz="4400" b="1" dirty="0"/>
          </a:p>
        </p:txBody>
      </p:sp>
      <p:sp>
        <p:nvSpPr>
          <p:cNvPr id="4" name="Text 1"/>
          <p:cNvSpPr/>
          <p:nvPr/>
        </p:nvSpPr>
        <p:spPr>
          <a:xfrm>
            <a:off x="532435" y="4275626"/>
            <a:ext cx="8507393" cy="2333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</a:t>
            </a:r>
            <a:r>
              <a:rPr lang="en-US" sz="2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itan has transformed the Indian watch market, becoming a household name. Its innovative approach, commitment to quality, and customer-centric philosophy have made it a global success story.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Words>477</Words>
  <Application>Microsoft Office PowerPoint</Application>
  <PresentationFormat>Custom</PresentationFormat>
  <Paragraphs>60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Inter Medium</vt:lpstr>
      <vt:lpstr>Calibri</vt:lpstr>
      <vt:lpstr>Arial</vt:lpstr>
      <vt:lpstr>Inter Bold</vt:lpstr>
      <vt:lpstr>DM Sans Semi Bold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Pandurang Rayfalwar</cp:lastModifiedBy>
  <cp:revision>2</cp:revision>
  <dcterms:created xsi:type="dcterms:W3CDTF">2024-11-16T12:30:03Z</dcterms:created>
  <dcterms:modified xsi:type="dcterms:W3CDTF">2024-11-16T15:03:24Z</dcterms:modified>
</cp:coreProperties>
</file>